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1" r:id="rId3"/>
    <p:sldId id="273" r:id="rId4"/>
    <p:sldId id="269" r:id="rId5"/>
    <p:sldId id="272" r:id="rId6"/>
    <p:sldId id="275" r:id="rId7"/>
    <p:sldId id="270" r:id="rId8"/>
    <p:sldId id="274" r:id="rId9"/>
    <p:sldId id="276" r:id="rId10"/>
    <p:sldId id="277" r:id="rId11"/>
    <p:sldId id="278" r:id="rId12"/>
    <p:sldId id="279" r:id="rId13"/>
    <p:sldId id="288" r:id="rId14"/>
    <p:sldId id="280" r:id="rId15"/>
    <p:sldId id="281" r:id="rId16"/>
    <p:sldId id="286" r:id="rId17"/>
    <p:sldId id="287" r:id="rId18"/>
    <p:sldId id="284" r:id="rId19"/>
    <p:sldId id="285" r:id="rId20"/>
  </p:sldIdLst>
  <p:sldSz cx="9144000" cy="6858000" type="screen4x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0FF"/>
    <a:srgbClr val="80FF00"/>
    <a:srgbClr val="FF0000"/>
    <a:srgbClr val="0066FF"/>
    <a:srgbClr val="B1D9ED"/>
    <a:srgbClr val="FFFFFF"/>
    <a:srgbClr val="ECF2F5"/>
    <a:srgbClr val="F9FBF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01" autoAdjust="0"/>
  </p:normalViewPr>
  <p:slideViewPr>
    <p:cSldViewPr snapToObjects="1">
      <p:cViewPr varScale="1">
        <p:scale>
          <a:sx n="62" d="100"/>
          <a:sy n="62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4D0483E-602F-4CF9-B455-88F5B48E27F7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92AC35E-BBCD-44B7-8E35-281AA74F30A6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E940FB-0F74-490C-8D22-E4AF455447E8}" type="slidenum">
              <a:rPr lang="de-DE"/>
              <a:pPr/>
              <a:t>1</a:t>
            </a:fld>
            <a:endParaRPr lang="de-DE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IN" dirty="0" smtClean="0">
                <a:latin typeface="Verdana" pitchFamily="34" charset="0"/>
              </a:rPr>
              <a:t>Data rate in bits per second is equal to the symbol rate in </a:t>
            </a:r>
            <a:r>
              <a:rPr lang="en-IN" b="1" dirty="0" smtClean="0">
                <a:latin typeface="Verdana" pitchFamily="34" charset="0"/>
              </a:rPr>
              <a:t>bauds</a:t>
            </a:r>
            <a:r>
              <a:rPr lang="en-IN" dirty="0" smtClean="0">
                <a:latin typeface="Verdana" pitchFamily="34" charset="0"/>
              </a:rPr>
              <a:t>.</a:t>
            </a:r>
          </a:p>
          <a:p>
            <a:r>
              <a:rPr lang="en-IN" dirty="0" smtClean="0">
                <a:latin typeface="Verdana" pitchFamily="34" charset="0"/>
              </a:rPr>
              <a:t>The number of </a:t>
            </a:r>
            <a:r>
              <a:rPr lang="en-IN" b="1" dirty="0" smtClean="0">
                <a:latin typeface="Verdana" pitchFamily="34" charset="0"/>
              </a:rPr>
              <a:t>data bits</a:t>
            </a:r>
            <a:r>
              <a:rPr lang="en-IN" dirty="0" smtClean="0">
                <a:latin typeface="Verdana" pitchFamily="34" charset="0"/>
              </a:rPr>
              <a:t> in each character. 8 (for most kinds of data, as this size matches the size of a byte)</a:t>
            </a:r>
          </a:p>
          <a:p>
            <a:r>
              <a:rPr lang="en-IN" b="1" dirty="0" smtClean="0">
                <a:latin typeface="Verdana" pitchFamily="34" charset="0"/>
              </a:rPr>
              <a:t>Parity</a:t>
            </a:r>
            <a:r>
              <a:rPr lang="en-IN" dirty="0" smtClean="0">
                <a:latin typeface="Verdana" pitchFamily="34" charset="0"/>
              </a:rPr>
              <a:t> is a method of detecting errors in transmission.</a:t>
            </a:r>
          </a:p>
          <a:p>
            <a:r>
              <a:rPr lang="en-IN" b="1" dirty="0" smtClean="0">
                <a:latin typeface="Verdana" pitchFamily="34" charset="0"/>
              </a:rPr>
              <a:t>Stop bits</a:t>
            </a:r>
            <a:r>
              <a:rPr lang="en-IN" dirty="0" smtClean="0">
                <a:latin typeface="Verdana" pitchFamily="34" charset="0"/>
              </a:rPr>
              <a:t> sent at the end of every character allow the receiving signal hardware to detect the end of a character and to resynchronise with the character stream.</a:t>
            </a:r>
          </a:p>
          <a:p>
            <a:endParaRPr lang="en-IN" dirty="0" smtClean="0">
              <a:latin typeface="Verdana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365E334-7FC8-4DDB-8A74-7E623A203D60}" type="slidenum">
              <a:rPr lang="de-DE" altLang="en-US" smtClean="0"/>
              <a:pPr/>
              <a:t>9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IN" smtClean="0">
              <a:latin typeface="Verdana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C39F49E-C3F9-43C3-A12D-0EA217ACC48C}" type="slidenum">
              <a:rPr lang="de-DE" altLang="en-US" smtClean="0"/>
              <a:pPr/>
              <a:t>11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IN" smtClean="0">
                <a:latin typeface="Verdana" pitchFamily="34" charset="0"/>
              </a:rPr>
              <a:t>Swing - part of Oracle's Java Foundation Classes (JFC) — an API for providing a graphical user interface (GUI) for Java programs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7A25D61-6540-4E0F-8F49-68B00091EA1E}" type="slidenum">
              <a:rPr lang="de-DE" altLang="en-US" smtClean="0"/>
              <a:pPr/>
              <a:t>12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IN" smtClean="0">
              <a:latin typeface="Verdana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22A0053-D8D4-45A3-8CA2-374BACB46BBE}" type="slidenum">
              <a:rPr lang="de-DE" altLang="en-US" smtClean="0"/>
              <a:pPr/>
              <a:t>14</a:t>
            </a:fld>
            <a:endParaRPr lang="de-DE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7071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80988"/>
            <a:ext cx="2057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HE_Campusgrid_rgb_144d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5538" y="293688"/>
            <a:ext cx="2786062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707172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2855913"/>
            <a:ext cx="8061325" cy="87471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935413"/>
            <a:ext cx="8054975" cy="21574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0825" y="6496050"/>
            <a:ext cx="8642350" cy="268288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42863"/>
            <a:ext cx="2141537" cy="5956300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42863"/>
            <a:ext cx="6275388" cy="5956300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42863"/>
            <a:ext cx="6481763" cy="865187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569325" cy="2360612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638550"/>
            <a:ext cx="8569325" cy="236061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08463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125538"/>
            <a:ext cx="4208462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7071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707172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2863"/>
            <a:ext cx="6481763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569325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438900"/>
            <a:ext cx="8137525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91338" y="333375"/>
            <a:ext cx="20478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16"/>
          <p:cNvSpPr txBox="1">
            <a:spLocks noChangeArrowheads="1"/>
          </p:cNvSpPr>
          <p:nvPr/>
        </p:nvSpPr>
        <p:spPr bwMode="auto">
          <a:xfrm>
            <a:off x="8532813" y="6459538"/>
            <a:ext cx="3429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b"/>
          <a:lstStyle/>
          <a:p>
            <a:pPr algn="ctr" eaLnBrk="1" hangingPunct="1"/>
            <a:fld id="{B7B4D413-58E8-44C0-B4A3-5957DAEC44D5}" type="slidenum">
              <a:rPr lang="en-US" sz="1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pPr algn="ctr" eaLnBrk="1" hangingPunct="1"/>
              <a:t>‹#›</a:t>
            </a:fld>
            <a:endParaRPr lang="en-US" sz="1400">
              <a:solidFill>
                <a:schemeClr val="bg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033" name="Text Box 18"/>
          <p:cNvSpPr txBox="1">
            <a:spLocks noChangeArrowheads="1"/>
          </p:cNvSpPr>
          <p:nvPr/>
        </p:nvSpPr>
        <p:spPr bwMode="auto">
          <a:xfrm>
            <a:off x="1547813" y="3644900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65138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73125" indent="-2286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»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1275" indent="-2286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9263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4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6336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0908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5480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0825" y="2384425"/>
            <a:ext cx="8061325" cy="1800225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sz="2800" dirty="0" smtClean="0"/>
              <a:t>ARM9 Interrupt latency </a:t>
            </a:r>
            <a:br>
              <a:rPr lang="en-US" sz="2800" dirty="0" smtClean="0"/>
            </a:br>
            <a:r>
              <a:rPr lang="en-US" sz="2800" dirty="0" smtClean="0"/>
              <a:t>measurement and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Data </a:t>
            </a:r>
            <a:r>
              <a:rPr lang="en-US" sz="2800" dirty="0" smtClean="0"/>
              <a:t>storage </a:t>
            </a:r>
            <a:r>
              <a:rPr lang="en-US" sz="2800" smtClean="0"/>
              <a:t>for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1638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935413"/>
            <a:ext cx="4213225" cy="2157412"/>
          </a:xfrm>
        </p:spPr>
        <p:txBody>
          <a:bodyPr/>
          <a:lstStyle/>
          <a:p>
            <a:pPr marL="0" indent="0" eaLnBrk="1" hangingPunct="1">
              <a:buFont typeface="Verdana" pitchFamily="34" charset="0"/>
              <a:buNone/>
            </a:pPr>
            <a:endParaRPr lang="hu-HU" smtClean="0"/>
          </a:p>
          <a:p>
            <a:pPr marL="0" indent="0" eaLnBrk="1" hangingPunct="1">
              <a:buFont typeface="Verdana" pitchFamily="34" charset="0"/>
              <a:buNone/>
            </a:pPr>
            <a:endParaRPr lang="hu-HU" sz="2000" smtClean="0"/>
          </a:p>
          <a:p>
            <a:pPr marL="0" indent="0" eaLnBrk="1" hangingPunct="1">
              <a:buFont typeface="Verdana" pitchFamily="34" charset="0"/>
              <a:buNone/>
            </a:pPr>
            <a:r>
              <a:rPr lang="hu-HU" sz="2000" smtClean="0"/>
              <a:t>Christian Wörz </a:t>
            </a:r>
            <a:r>
              <a:rPr lang="de-DE" sz="2000" smtClean="0"/>
              <a:t>747833</a:t>
            </a:r>
          </a:p>
          <a:p>
            <a:pPr marL="0" indent="0" eaLnBrk="1" hangingPunct="1">
              <a:buFont typeface="Verdana" pitchFamily="34" charset="0"/>
              <a:buNone/>
            </a:pPr>
            <a:r>
              <a:rPr lang="de-DE" sz="2000" smtClean="0"/>
              <a:t>Sanjeev Kumarr Gopal 747763</a:t>
            </a:r>
          </a:p>
          <a:p>
            <a:pPr marL="0" indent="0" eaLnBrk="1" hangingPunct="1">
              <a:buFont typeface="Verdana" pitchFamily="34" charset="0"/>
              <a:buNone/>
            </a:pPr>
            <a:r>
              <a:rPr lang="de-DE" sz="2000" smtClean="0"/>
              <a:t>27.06.2014</a:t>
            </a:r>
          </a:p>
          <a:p>
            <a:pPr marL="0" indent="0" eaLnBrk="1" hangingPunct="1">
              <a:buFont typeface="Verdana" pitchFamily="34" charset="0"/>
              <a:buNone/>
            </a:pPr>
            <a:endParaRPr lang="de-DE" smtClean="0"/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2916238" y="188913"/>
            <a:ext cx="457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88" name="Text Box 30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32813" y="6092825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/>
              <a:t>[1]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00338" y="42863"/>
            <a:ext cx="403225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dirty="0" smtClean="0">
                <a:ea typeface="+mj-ea"/>
                <a:cs typeface="+mj-cs"/>
              </a:rPr>
              <a:t>Team Project  </a:t>
            </a:r>
            <a:endParaRPr lang="en-US" dirty="0" smtClean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r>
              <a:rPr lang="en-IN" smtClean="0"/>
              <a:t>Database Prerequisites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39750" y="1196975"/>
            <a:ext cx="8280400" cy="3527425"/>
          </a:xfrm>
        </p:spPr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Database Selection:</a:t>
            </a:r>
          </a:p>
          <a:p>
            <a:pPr marL="0">
              <a:spcBef>
                <a:spcPts val="0"/>
              </a:spcBef>
              <a:buFont typeface="Verdana" pitchFamily="34" charset="0"/>
              <a:buNone/>
              <a:defRPr/>
            </a:pPr>
            <a:endParaRPr lang="en-IN" sz="2000" dirty="0" smtClean="0"/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Oracle database 11g Express Edition is used.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SQL Developer is used for connecting to the database.</a:t>
            </a:r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Table Creation:</a:t>
            </a:r>
          </a:p>
          <a:p>
            <a:pPr marL="0">
              <a:spcBef>
                <a:spcPts val="0"/>
              </a:spcBef>
              <a:buFont typeface="Verdana" pitchFamily="34" charset="0"/>
              <a:buNone/>
              <a:defRPr/>
            </a:pPr>
            <a:endParaRPr lang="en-IN" sz="2000" dirty="0" smtClean="0"/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The table consists of three fields (TIME, LATENCY, UNIT).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The following query is used to create the table.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540" y="202484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540" y="23848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855" y="393305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855" y="429309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689140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create table </a:t>
            </a:r>
            <a:r>
              <a:rPr lang="en-IN" sz="1600" dirty="0" err="1">
                <a:solidFill>
                  <a:srgbClr val="0000FF"/>
                </a:solidFill>
              </a:rPr>
              <a:t>sanjeev.latency</a:t>
            </a:r>
            <a:r>
              <a:rPr lang="en-IN" sz="1600" dirty="0">
                <a:solidFill>
                  <a:srgbClr val="0000FF"/>
                </a:solidFill>
              </a:rPr>
              <a:t> 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(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TIME TIMESTAMP,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LATENCY NUMBER,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UNIT VARCHAR2(25)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);</a:t>
            </a:r>
            <a:endParaRPr lang="en-IN" sz="1800" dirty="0">
              <a:solidFill>
                <a:srgbClr val="0000FF"/>
              </a:solidFill>
            </a:endParaRPr>
          </a:p>
          <a:p>
            <a:pPr algn="ctr"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Adding values to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75" y="1268413"/>
            <a:ext cx="8569325" cy="4873625"/>
          </a:xfrm>
        </p:spPr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sz="2400" dirty="0" smtClean="0">
                <a:solidFill>
                  <a:schemeClr val="tx2"/>
                </a:solidFill>
              </a:rPr>
              <a:t>Field Separation: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IN" dirty="0" smtClean="0">
                <a:solidFill>
                  <a:schemeClr val="tx2"/>
                </a:solidFill>
              </a:rPr>
              <a:t>   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The string is separated by “spaces” in-between.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		   String[] data = received_data.split(" ");</a:t>
            </a:r>
            <a:endParaRPr lang="en-I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data[0] + data[1] = timestamp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data[2] = latency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data[3] = unit (us)</a:t>
            </a:r>
          </a:p>
          <a:p>
            <a:pPr lvl="1">
              <a:buFont typeface="Verdana" pitchFamily="34" charset="0"/>
              <a:buNone/>
              <a:defRPr/>
            </a:pPr>
            <a:endParaRPr lang="en-IN" dirty="0" smtClean="0">
              <a:solidFill>
                <a:schemeClr val="tx2"/>
              </a:solidFill>
            </a:endParaRPr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>
                <a:solidFill>
                  <a:schemeClr val="tx2"/>
                </a:solidFill>
              </a:rPr>
              <a:t>Writing to Database: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sz="2200" dirty="0" smtClean="0">
                <a:solidFill>
                  <a:schemeClr val="tx2"/>
                </a:solidFill>
              </a:rPr>
              <a:t>     </a:t>
            </a:r>
            <a:r>
              <a:rPr lang="en-IN" sz="22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QL Query.</a:t>
            </a:r>
          </a:p>
          <a:p>
            <a:pPr>
              <a:buFont typeface="Verdana" pitchFamily="34" charset="0"/>
              <a:buNone/>
              <a:defRPr/>
            </a:pPr>
            <a:r>
              <a:rPr lang="en-IN" sz="1800" dirty="0" smtClean="0">
                <a:solidFill>
                  <a:schemeClr val="tx2"/>
                </a:solidFill>
              </a:rPr>
              <a:t>	</a:t>
            </a:r>
            <a:r>
              <a:rPr lang="en-IN" sz="1800" dirty="0" smtClean="0">
                <a:solidFill>
                  <a:srgbClr val="0000FF"/>
                </a:solidFill>
              </a:rPr>
              <a:t>"insert into sanjeev.latency values (TO_DATE('"</a:t>
            </a:r>
          </a:p>
          <a:p>
            <a:pPr>
              <a:buFont typeface="Verdana" pitchFamily="34" charset="0"/>
              <a:buNone/>
              <a:defRPr/>
            </a:pPr>
            <a:r>
              <a:rPr lang="en-IN" sz="1800" dirty="0" smtClean="0">
                <a:solidFill>
                  <a:srgbClr val="0000FF"/>
                </a:solidFill>
              </a:rPr>
              <a:t>	+ timestamp + "', '</a:t>
            </a:r>
            <a:r>
              <a:rPr lang="en-IN" sz="1800" dirty="0" err="1" smtClean="0">
                <a:solidFill>
                  <a:srgbClr val="0000FF"/>
                </a:solidFill>
              </a:rPr>
              <a:t>dd</a:t>
            </a:r>
            <a:r>
              <a:rPr lang="en-IN" sz="1800" dirty="0" smtClean="0">
                <a:solidFill>
                  <a:srgbClr val="0000FF"/>
                </a:solidFill>
              </a:rPr>
              <a:t>/mm/</a:t>
            </a:r>
            <a:r>
              <a:rPr lang="en-IN" sz="1800" dirty="0" err="1" smtClean="0">
                <a:solidFill>
                  <a:srgbClr val="0000FF"/>
                </a:solidFill>
              </a:rPr>
              <a:t>yyyy</a:t>
            </a:r>
            <a:r>
              <a:rPr lang="en-IN" sz="1800" dirty="0" smtClean="0">
                <a:solidFill>
                  <a:srgbClr val="0000FF"/>
                </a:solidFill>
              </a:rPr>
              <a:t> hh24:mi:ss'),'"</a:t>
            </a:r>
          </a:p>
          <a:p>
            <a:pPr>
              <a:buFont typeface="Verdana" pitchFamily="34" charset="0"/>
              <a:buNone/>
              <a:defRPr/>
            </a:pPr>
            <a:r>
              <a:rPr lang="en-IN" sz="1800" dirty="0" smtClean="0">
                <a:solidFill>
                  <a:srgbClr val="0000FF"/>
                </a:solidFill>
              </a:rPr>
              <a:t>	+ Integer.</a:t>
            </a:r>
            <a:r>
              <a:rPr lang="en-IN" sz="1800" i="1" dirty="0" smtClean="0">
                <a:solidFill>
                  <a:srgbClr val="0000FF"/>
                </a:solidFill>
              </a:rPr>
              <a:t>parseInt(latency) + "','" + unit + "')";</a:t>
            </a:r>
            <a:endParaRPr lang="en-IN" sz="1800" dirty="0" smtClean="0">
              <a:solidFill>
                <a:srgbClr val="0000FF"/>
              </a:solidFill>
            </a:endParaRPr>
          </a:p>
          <a:p>
            <a:pPr>
              <a:buFont typeface="Verdana" pitchFamily="34" charset="0"/>
              <a:buNone/>
              <a:defRPr/>
            </a:pPr>
            <a:r>
              <a:rPr lang="en-IN" sz="1800" b="1" dirty="0" smtClean="0">
                <a:solidFill>
                  <a:schemeClr val="tx2"/>
                </a:solidFill>
              </a:rPr>
              <a:t>	</a:t>
            </a:r>
          </a:p>
          <a:p>
            <a:pPr>
              <a:defRPr/>
            </a:pPr>
            <a:endParaRPr lang="en-IN" dirty="0" smtClean="0">
              <a:solidFill>
                <a:schemeClr val="tx2"/>
              </a:solidFill>
            </a:endParaRPr>
          </a:p>
          <a:p>
            <a:pPr>
              <a:buFont typeface="Verdana" pitchFamily="34" charset="0"/>
              <a:buNone/>
              <a:defRPr/>
            </a:pP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188" y="1341438"/>
            <a:ext cx="104409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2800" b="1" dirty="0">
                <a:latin typeface="+mj-lt"/>
                <a:cs typeface="Arial" pitchFamily="34" charset="0"/>
              </a:rPr>
              <a:t>24/05/2014 16:59:39 0000080460 us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V="1">
            <a:off x="3276600" y="1844675"/>
            <a:ext cx="0" cy="3603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V="1">
            <a:off x="5148263" y="1844675"/>
            <a:ext cx="0" cy="3603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7812088" y="1844675"/>
            <a:ext cx="0" cy="3603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492375"/>
            <a:ext cx="78962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611188" y="1412875"/>
            <a:ext cx="4537075" cy="3603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5219700" y="1412875"/>
            <a:ext cx="2592388" cy="3603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7885113" y="1412875"/>
            <a:ext cx="503237" cy="3603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755650" y="2946400"/>
            <a:ext cx="47529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1600" b="1" dirty="0">
                <a:latin typeface="+mj-lt"/>
                <a:cs typeface="Arial" pitchFamily="34" charset="0"/>
              </a:rPr>
              <a:t>24/05/2014 16:59:39 </a:t>
            </a:r>
            <a:endParaRPr lang="en-IN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148263" y="1341438"/>
            <a:ext cx="28082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2800" b="1" dirty="0">
                <a:latin typeface="+mj-lt"/>
                <a:cs typeface="Arial" pitchFamily="34" charset="0"/>
              </a:rPr>
              <a:t>0000080460 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7812088" y="1331913"/>
            <a:ext cx="720725" cy="8016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2800" b="1" dirty="0">
                <a:latin typeface="+mj-lt"/>
                <a:cs typeface="Arial" pitchFamily="34" charset="0"/>
              </a:rPr>
              <a:t>us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4140200" y="2957513"/>
            <a:ext cx="2808288" cy="61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1600" b="1" dirty="0">
                <a:latin typeface="+mj-lt"/>
                <a:cs typeface="Arial" pitchFamily="34" charset="0"/>
              </a:rPr>
              <a:t>0000080460 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6659563" y="2957513"/>
            <a:ext cx="720725" cy="61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1600" b="1" dirty="0">
                <a:latin typeface="+mj-lt"/>
                <a:cs typeface="Arial" pitchFamily="34" charset="0"/>
              </a:rPr>
              <a:t>us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431540" y="177281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540" y="252890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540" y="46891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emph" presetSubtype="0" repeatCount="indefinite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/>
      <p:bldP spid="20" grpId="1"/>
      <p:bldP spid="21" grpId="0"/>
      <p:bldP spid="21" grpId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GUI for Receiving Data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569325" cy="1079500"/>
          </a:xfrm>
        </p:spPr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b="1" dirty="0" smtClean="0">
                <a:solidFill>
                  <a:srgbClr val="0000FF"/>
                </a:solidFill>
              </a:rPr>
              <a:t>   Swing</a:t>
            </a:r>
            <a:r>
              <a:rPr lang="en-IN" dirty="0" smtClean="0"/>
              <a:t> 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is the primary Java GUI widget toolkit.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        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Jbutton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Jlabel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JComboBox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JTextField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Jseparator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are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		  used.</a:t>
            </a:r>
          </a:p>
          <a:p>
            <a:pPr lvl="1">
              <a:buFont typeface="Arial" pitchFamily="34" charset="0"/>
              <a:buChar char="•"/>
              <a:defRPr/>
            </a:pPr>
            <a:endParaRPr lang="en-IN" dirty="0" smtClean="0"/>
          </a:p>
          <a:p>
            <a:pPr lvl="1">
              <a:buFont typeface="Verdana" pitchFamily="34" charset="0"/>
              <a:buNone/>
              <a:defRPr/>
            </a:pPr>
            <a:endParaRPr lang="en-IN" dirty="0" smtClean="0"/>
          </a:p>
          <a:p>
            <a:pPr lvl="1">
              <a:buFont typeface="Arial" pitchFamily="34" charset="0"/>
              <a:buChar char="•"/>
              <a:defRPr/>
            </a:pPr>
            <a:endParaRPr lang="en-IN" dirty="0" smtClean="0"/>
          </a:p>
          <a:p>
            <a:pPr lvl="1">
              <a:buFont typeface="Arial" pitchFamily="34" charset="0"/>
              <a:buChar char="•"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pic>
        <p:nvPicPr>
          <p:cNvPr id="14341" name="Picture 4" descr="Read_Data_Screenso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2205038"/>
            <a:ext cx="3708400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1225" y="162880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Threading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/>
            </a:r>
            <a:br>
              <a:rPr lang="de-DE" smtClean="0"/>
            </a:br>
            <a:r>
              <a:rPr lang="en-US" smtClean="0"/>
              <a:t>Hochschule Esslingen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3963" y="1124744"/>
            <a:ext cx="5508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Threading concept is used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Object instance is created.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31540" y="22408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Receive Data Button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463988" y="2247255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start()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887924" y="2492896"/>
            <a:ext cx="3240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31540" y="2600908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End Button 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463988" y="2607295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stop()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3887924" y="2852936"/>
            <a:ext cx="3240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421225" y="126876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540" y="166480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7504" y="3104964"/>
            <a:ext cx="47165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/>
              <a:t> </a:t>
            </a:r>
            <a:r>
              <a:rPr lang="en-IN" sz="1800" b="1" dirty="0" smtClean="0"/>
              <a:t>public void start() {</a:t>
            </a:r>
          </a:p>
          <a:p>
            <a:r>
              <a:rPr lang="en-IN" sz="1800" dirty="0" smtClean="0"/>
              <a:t>        </a:t>
            </a:r>
            <a:r>
              <a:rPr lang="en-IN" sz="1800" b="1" dirty="0" smtClean="0"/>
              <a:t>if (thread == null) {</a:t>
            </a:r>
          </a:p>
          <a:p>
            <a:r>
              <a:rPr lang="en-IN" sz="1800" dirty="0" smtClean="0"/>
              <a:t>            thread = </a:t>
            </a:r>
            <a:r>
              <a:rPr lang="en-IN" sz="1800" b="1" dirty="0" smtClean="0"/>
              <a:t>new Thread(this);</a:t>
            </a:r>
          </a:p>
          <a:p>
            <a:r>
              <a:rPr lang="en-IN" sz="1800" dirty="0" smtClean="0"/>
              <a:t>            </a:t>
            </a:r>
            <a:r>
              <a:rPr lang="en-IN" sz="1800" dirty="0" err="1" smtClean="0"/>
              <a:t>thread.start</a:t>
            </a:r>
            <a:r>
              <a:rPr lang="en-IN" sz="1800" dirty="0" smtClean="0"/>
              <a:t>();</a:t>
            </a:r>
          </a:p>
          <a:p>
            <a:r>
              <a:rPr lang="en-IN" sz="1800" dirty="0" smtClean="0"/>
              <a:t>        }</a:t>
            </a:r>
          </a:p>
          <a:p>
            <a:r>
              <a:rPr lang="en-IN" sz="1800" dirty="0" smtClean="0"/>
              <a:t>    }</a:t>
            </a:r>
          </a:p>
          <a:p>
            <a:endParaRPr lang="en-IN" sz="1800" dirty="0" smtClean="0"/>
          </a:p>
          <a:p>
            <a:r>
              <a:rPr lang="en-IN" sz="1800" dirty="0" smtClean="0"/>
              <a:t>    </a:t>
            </a:r>
            <a:r>
              <a:rPr lang="en-IN" sz="1800" b="1" dirty="0" smtClean="0"/>
              <a:t>public void stop() {</a:t>
            </a:r>
          </a:p>
          <a:p>
            <a:r>
              <a:rPr lang="en-IN" sz="1800" dirty="0" smtClean="0"/>
              <a:t>        </a:t>
            </a:r>
            <a:r>
              <a:rPr lang="en-IN" sz="1800" dirty="0" err="1" smtClean="0"/>
              <a:t>thread.</a:t>
            </a:r>
            <a:r>
              <a:rPr lang="en-IN" sz="1800" u="sng" strike="sngStrike" dirty="0" err="1" smtClean="0"/>
              <a:t>stop</a:t>
            </a:r>
            <a:r>
              <a:rPr lang="en-IN" sz="1800" u="sng" strike="sngStrike" dirty="0" smtClean="0"/>
              <a:t>();</a:t>
            </a:r>
          </a:p>
          <a:p>
            <a:r>
              <a:rPr lang="en-IN" sz="1800" dirty="0" smtClean="0"/>
              <a:t>        thread = </a:t>
            </a:r>
            <a:r>
              <a:rPr lang="en-IN" sz="1800" b="1" dirty="0" smtClean="0"/>
              <a:t>null;</a:t>
            </a:r>
          </a:p>
          <a:p>
            <a:r>
              <a:rPr lang="en-IN" sz="1800" dirty="0" smtClean="0"/>
              <a:t>    }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5148138" y="3681028"/>
            <a:ext cx="39243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/>
              <a:t> </a:t>
            </a:r>
            <a:r>
              <a:rPr lang="en-IN" sz="1800" b="1" dirty="0" smtClean="0"/>
              <a:t>public void run() {</a:t>
            </a:r>
          </a:p>
          <a:p>
            <a:r>
              <a:rPr lang="en-IN" sz="1800" dirty="0" smtClean="0"/>
              <a:t>        </a:t>
            </a:r>
            <a:r>
              <a:rPr lang="en-IN" sz="1800" b="1" dirty="0" smtClean="0"/>
              <a:t>while (thread != null) {</a:t>
            </a:r>
          </a:p>
          <a:p>
            <a:endParaRPr lang="en-IN" sz="1800" dirty="0" smtClean="0"/>
          </a:p>
          <a:p>
            <a:r>
              <a:rPr lang="en-IN" sz="1800" dirty="0" smtClean="0"/>
              <a:t>            </a:t>
            </a:r>
            <a:r>
              <a:rPr lang="en-IN" sz="1800" dirty="0" err="1" smtClean="0"/>
              <a:t>ReadData</a:t>
            </a:r>
            <a:r>
              <a:rPr lang="en-IN" sz="1800" dirty="0" smtClean="0"/>
              <a:t>();</a:t>
            </a:r>
          </a:p>
          <a:p>
            <a:r>
              <a:rPr lang="en-IN" sz="1800" dirty="0" smtClean="0"/>
              <a:t> }</a:t>
            </a:r>
          </a:p>
          <a:p>
            <a:r>
              <a:rPr lang="en-IN" sz="1800" dirty="0" smtClean="0"/>
              <a:t>        thread = </a:t>
            </a:r>
            <a:r>
              <a:rPr lang="en-IN" sz="1800" b="1" dirty="0" smtClean="0"/>
              <a:t>null;</a:t>
            </a:r>
          </a:p>
          <a:p>
            <a:r>
              <a:rPr lang="en-IN" sz="1800" dirty="0" smtClean="0"/>
              <a:t>    }</a:t>
            </a:r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4" grpId="0"/>
      <p:bldP spid="15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GUI For History of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2097088"/>
            <a:ext cx="2663825" cy="433387"/>
          </a:xfrm>
        </p:spPr>
        <p:txBody>
          <a:bodyPr/>
          <a:lstStyle/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 By Latency.</a:t>
            </a:r>
          </a:p>
          <a:p>
            <a:pPr>
              <a:buFont typeface="Verdana" pitchFamily="34" charset="0"/>
              <a:buNone/>
              <a:defRPr/>
            </a:pPr>
            <a:endParaRPr lang="en-IN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Verdana" pitchFamily="34" charset="0"/>
              <a:buNone/>
              <a:defRPr/>
            </a:pPr>
            <a:endParaRPr lang="en-I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671763"/>
            <a:ext cx="3914775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92150" y="1196975"/>
            <a:ext cx="287178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D40032"/>
              </a:buClr>
              <a:defRPr/>
            </a:pPr>
            <a:r>
              <a:rPr lang="en-IN" kern="0" dirty="0">
                <a:latin typeface="+mn-lt"/>
                <a:ea typeface="+mn-ea"/>
              </a:rPr>
              <a:t>Search</a:t>
            </a:r>
            <a:r>
              <a:rPr lang="en-IN" sz="2000" kern="0" dirty="0">
                <a:latin typeface="+mn-lt"/>
                <a:ea typeface="+mn-ea"/>
              </a:rPr>
              <a:t> </a:t>
            </a:r>
            <a:r>
              <a:rPr lang="en-IN" kern="0" dirty="0">
                <a:latin typeface="+mn-lt"/>
                <a:ea typeface="+mn-ea"/>
              </a:rPr>
              <a:t>criteria</a:t>
            </a:r>
            <a:r>
              <a:rPr lang="en-IN" sz="2000" kern="0" dirty="0">
                <a:latin typeface="+mn-lt"/>
                <a:ea typeface="+mn-ea"/>
              </a:rPr>
              <a:t>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63600" y="1736725"/>
            <a:ext cx="49672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rgbClr val="004666"/>
              </a:buClr>
              <a:defRPr/>
            </a:pPr>
            <a:r>
              <a:rPr lang="en-IN" sz="2000" kern="0" dirty="0">
                <a:solidFill>
                  <a:schemeClr val="bg1">
                    <a:lumMod val="50000"/>
                  </a:schemeClr>
                </a:solidFill>
                <a:latin typeface="+mn-lt"/>
                <a:ea typeface="MS PGothic" charset="0"/>
                <a:cs typeface="MS PGothic" charset="0"/>
              </a:rPr>
              <a:t>By Date (Format : DD-MM-YYYY).</a:t>
            </a:r>
          </a:p>
          <a:p>
            <a:pPr marL="342900" indent="-342900">
              <a:spcBef>
                <a:spcPct val="20000"/>
              </a:spcBef>
              <a:buClr>
                <a:srgbClr val="D40032"/>
              </a:buClr>
              <a:buFont typeface="Wingdings" panose="05000000000000000000" pitchFamily="2" charset="2"/>
              <a:buNone/>
              <a:defRPr/>
            </a:pPr>
            <a:endParaRPr lang="en-IN" sz="2000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D40032"/>
              </a:buClr>
              <a:buFont typeface="Wingdings" panose="05000000000000000000" pitchFamily="2" charset="2"/>
              <a:buNone/>
              <a:defRPr/>
            </a:pPr>
            <a:endParaRPr lang="en-IN" sz="2000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540" y="184482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540" y="220486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48150" y="2673350"/>
            <a:ext cx="467995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Integrated GUI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	The Data Receiver GUI and the History GUI are integrated into one single GUI.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-320"/>
          <a:stretch>
            <a:fillRect/>
          </a:stretch>
        </p:blipFill>
        <p:spPr bwMode="auto">
          <a:xfrm>
            <a:off x="2484438" y="2420938"/>
            <a:ext cx="40322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Results: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bg2"/>
                </a:solidFill>
              </a:rPr>
              <a:t>Measurement was implemented on chip</a:t>
            </a:r>
          </a:p>
          <a:p>
            <a:r>
              <a:rPr lang="en-US" sz="2000" dirty="0">
                <a:solidFill>
                  <a:schemeClr val="bg2"/>
                </a:solidFill>
              </a:rPr>
              <a:t>	Precise result of around 1µs (depends on the timer)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dirty="0"/>
          </a:p>
          <a:p>
            <a:r>
              <a:rPr lang="en-US" dirty="0"/>
              <a:t>Further work:</a:t>
            </a:r>
          </a:p>
          <a:p>
            <a:endParaRPr lang="en-US" sz="2000" dirty="0"/>
          </a:p>
          <a:p>
            <a:r>
              <a:rPr lang="en-US" dirty="0"/>
              <a:t>	</a:t>
            </a:r>
            <a:r>
              <a:rPr lang="en-US" sz="2000" dirty="0">
                <a:solidFill>
                  <a:schemeClr val="bg2"/>
                </a:solidFill>
              </a:rPr>
              <a:t>Message buffering, handshaking</a:t>
            </a:r>
          </a:p>
          <a:p>
            <a:r>
              <a:rPr lang="en-US" sz="2000" dirty="0">
                <a:solidFill>
                  <a:schemeClr val="bg2"/>
                </a:solidFill>
              </a:rPr>
              <a:t>	Configuration via the Database/Application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	Sync of the RTC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Result </a:t>
            </a:r>
            <a:r>
              <a:rPr lang="en-US" sz="2000" dirty="0">
                <a:solidFill>
                  <a:schemeClr val="bg2"/>
                </a:solidFill>
              </a:rPr>
              <a:t>plausibility check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a typeface="+mj-ea"/>
                <a:cs typeface="+mj-cs"/>
              </a:rPr>
              <a:t>Conclusion </a:t>
            </a:r>
            <a:r>
              <a:rPr lang="en-US" smtClean="0">
                <a:ea typeface="+mj-ea"/>
                <a:cs typeface="+mj-cs"/>
              </a:rPr>
              <a:t>ILMS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467544" y="2078019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67544" y="240969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57229" y="408928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57229" y="4417905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57229" y="472514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67544" y="504918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7433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15"/>
          <p:cNvSpPr txBox="1">
            <a:spLocks noChangeArrowheads="1"/>
          </p:cNvSpPr>
          <p:nvPr/>
        </p:nvSpPr>
        <p:spPr bwMode="auto">
          <a:xfrm>
            <a:off x="409575" y="1319212"/>
            <a:ext cx="8734425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Results: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bg2"/>
                </a:solidFill>
              </a:rPr>
              <a:t>Data was successfully received and stored in the database.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A GUI is designed for storing and retrieving of the </a:t>
            </a:r>
            <a:r>
              <a:rPr lang="en-US" sz="2000" dirty="0" smtClean="0">
                <a:solidFill>
                  <a:schemeClr val="bg2"/>
                </a:solidFill>
              </a:rPr>
              <a:t>data to </a:t>
            </a:r>
            <a:r>
              <a:rPr lang="en-US" sz="2000" dirty="0">
                <a:solidFill>
                  <a:schemeClr val="bg2"/>
                </a:solidFill>
              </a:rPr>
              <a:t>	and from the data base.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dirty="0"/>
          </a:p>
          <a:p>
            <a:r>
              <a:rPr lang="en-US" dirty="0"/>
              <a:t>Further work:</a:t>
            </a:r>
          </a:p>
          <a:p>
            <a:r>
              <a:rPr lang="en-US" dirty="0"/>
              <a:t>	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Flexible messages, timestamps and precision.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Search by time Criteria.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A web Application for retrieving of values.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Conclusion Database Software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31540" y="2078019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31540" y="240969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57229" y="436510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57229" y="4693721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8457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467544" y="501317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0" y="1052513"/>
            <a:ext cx="9144000" cy="5329237"/>
          </a:xfrm>
        </p:spPr>
        <p:txBody>
          <a:bodyPr/>
          <a:lstStyle/>
          <a:p>
            <a:pPr algn="ctr">
              <a:buFont typeface="Verdana" pitchFamily="34" charset="0"/>
              <a:buNone/>
            </a:pPr>
            <a:endParaRPr lang="en-IN" sz="4000" smtClean="0"/>
          </a:p>
          <a:p>
            <a:pPr algn="ctr">
              <a:buFont typeface="Verdana" pitchFamily="34" charset="0"/>
              <a:buNone/>
            </a:pPr>
            <a:endParaRPr lang="en-IN" sz="4000" smtClean="0"/>
          </a:p>
          <a:p>
            <a:pPr algn="ctr">
              <a:buFont typeface="Verdana" pitchFamily="34" charset="0"/>
              <a:buNone/>
            </a:pPr>
            <a:r>
              <a:rPr lang="en-IN" sz="4000" smtClean="0"/>
              <a:t>DEMO</a:t>
            </a:r>
          </a:p>
          <a:p>
            <a:pPr algn="ctr">
              <a:buFont typeface="Verdana" pitchFamily="34" charset="0"/>
              <a:buNone/>
            </a:pPr>
            <a:r>
              <a:rPr lang="en-IN" sz="4000" smtClean="0"/>
              <a:t>Thank You!!!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Sources</a:t>
            </a:r>
          </a:p>
        </p:txBody>
      </p:sp>
      <p:sp>
        <p:nvSpPr>
          <p:cNvPr id="20483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975" y="1268413"/>
            <a:ext cx="8855075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/>
              <a:t>[1] 	</a:t>
            </a:r>
            <a:r>
              <a:rPr lang="es-ES_tradnl" sz="1400" b="1"/>
              <a:t>http://de.farnell.com/atmel/at91rm9200-ek/kit-evaluation-fuer-	at91rm9200/dp/1629536</a:t>
            </a:r>
          </a:p>
          <a:p>
            <a:endParaRPr lang="de-DE" sz="1400" b="1"/>
          </a:p>
          <a:p>
            <a:r>
              <a:rPr lang="de-DE" sz="1400" b="1"/>
              <a:t>[2] 	</a:t>
            </a:r>
            <a:r>
              <a:rPr lang="nl-NL" sz="1400" b="1"/>
              <a:t>http://www.alldatasheet.com/datasheet-pdf/pdf/412638/SHARP/	GP2Y0D02YK0F.html</a:t>
            </a:r>
          </a:p>
          <a:p>
            <a:endParaRPr lang="nl-NL" sz="1400" b="1"/>
          </a:p>
          <a:p>
            <a:r>
              <a:rPr lang="nl-NL" sz="1400" b="1"/>
              <a:t>[3]	</a:t>
            </a:r>
            <a:r>
              <a:rPr lang="en-US" sz="1400" b="1"/>
              <a:t>http://image.ec21.com/image/arm97/oimg_GC01721389_CA01721724/	AT91RM9200_Development_Board.jpg</a:t>
            </a:r>
          </a:p>
          <a:p>
            <a:r>
              <a:rPr lang="de-DE" sz="1400" b="1"/>
              <a:t/>
            </a:r>
            <a:br>
              <a:rPr lang="de-DE" sz="1400" b="1"/>
            </a:br>
            <a:r>
              <a:rPr lang="de-DE" sz="1400" b="1"/>
              <a:t>[4]	</a:t>
            </a:r>
            <a:r>
              <a:rPr lang="en-US" sz="1400" b="1"/>
              <a:t>http://wiki.ntb.ch/infoportal/_media/embedded_systems/abatron_bdi/	bdi2000.jpg</a:t>
            </a:r>
            <a:endParaRPr lang="de-DE" sz="1400" b="1"/>
          </a:p>
          <a:p>
            <a:endParaRPr lang="de-DE" sz="1400" b="1"/>
          </a:p>
          <a:p>
            <a:endParaRPr lang="de-DE" sz="1400" b="1"/>
          </a:p>
          <a:p>
            <a:endParaRPr lang="de-DE" sz="1100"/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de-DE" dirty="0" smtClean="0">
                <a:ea typeface="+mj-ea"/>
                <a:cs typeface="+mj-cs"/>
              </a:rPr>
              <a:t>Task </a:t>
            </a:r>
            <a:r>
              <a:rPr lang="en-GB" dirty="0" smtClean="0">
                <a:ea typeface="+mj-ea"/>
                <a:cs typeface="+mj-cs"/>
              </a:rPr>
              <a:t>description</a:t>
            </a:r>
          </a:p>
        </p:txBody>
      </p:sp>
      <p:sp>
        <p:nvSpPr>
          <p:cNvPr id="18434" name="Textfeld 17"/>
          <p:cNvSpPr txBox="1">
            <a:spLocks noChangeArrowheads="1"/>
          </p:cNvSpPr>
          <p:nvPr/>
        </p:nvSpPr>
        <p:spPr bwMode="auto">
          <a:xfrm>
            <a:off x="409575" y="1262063"/>
            <a:ext cx="8397875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	On chip interrupt latency measurement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Provide timestamp and metered result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Compensation / correction of the result</a:t>
            </a:r>
          </a:p>
          <a:p>
            <a:r>
              <a:rPr lang="en-US" sz="2000">
                <a:solidFill>
                  <a:schemeClr val="bg2"/>
                </a:solidFill>
              </a:rPr>
              <a:t> </a:t>
            </a:r>
          </a:p>
          <a:p>
            <a:r>
              <a:rPr lang="en-US" sz="2000">
                <a:solidFill>
                  <a:schemeClr val="bg2"/>
                </a:solidFill>
              </a:rPr>
              <a:t>	Transmit the values to a computer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Store values in a database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Implement queries, (WCET, time range) 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endParaRPr lang="en-US" sz="2000">
              <a:solidFill>
                <a:schemeClr val="bg2"/>
              </a:solidFill>
            </a:endParaRPr>
          </a:p>
          <a:p>
            <a:endParaRPr lang="en-US" sz="2000">
              <a:solidFill>
                <a:schemeClr val="bg2"/>
              </a:solidFill>
            </a:endParaRPr>
          </a:p>
          <a:p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446031" y="1347759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46031" y="196848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33067" y="258341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33067" y="319301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20716" y="37971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420716" y="4414851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8453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The Chip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1052513"/>
            <a:ext cx="2397125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feld 15"/>
          <p:cNvSpPr txBox="1">
            <a:spLocks noChangeArrowheads="1"/>
          </p:cNvSpPr>
          <p:nvPr/>
        </p:nvSpPr>
        <p:spPr bwMode="auto">
          <a:xfrm>
            <a:off x="396875" y="3789363"/>
            <a:ext cx="84963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Advanced Interrupt Controller (AIC):</a:t>
            </a:r>
          </a:p>
          <a:p>
            <a:r>
              <a:rPr lang="en-US" sz="2000"/>
              <a:t> </a:t>
            </a:r>
          </a:p>
          <a:p>
            <a:r>
              <a:rPr lang="en-US" sz="2000">
                <a:solidFill>
                  <a:schemeClr val="bg2"/>
                </a:solidFill>
              </a:rPr>
              <a:t>	8 priority interrupt level (nested interrupts)</a:t>
            </a:r>
          </a:p>
          <a:p>
            <a:r>
              <a:rPr lang="en-US" sz="2000">
                <a:solidFill>
                  <a:schemeClr val="bg2"/>
                </a:solidFill>
              </a:rPr>
              <a:t>	Fast interrupt, including banked registers</a:t>
            </a:r>
          </a:p>
          <a:p>
            <a:r>
              <a:rPr lang="en-US" sz="2000">
                <a:solidFill>
                  <a:schemeClr val="bg2"/>
                </a:solidFill>
              </a:rPr>
              <a:t>	Flexible configuration and interrupt vectoring</a:t>
            </a:r>
          </a:p>
          <a:p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457229" y="45365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57229" y="4865157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57229" y="519377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9469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ATMEL AT91RM9200:</a:t>
            </a:r>
          </a:p>
          <a:p>
            <a:r>
              <a:rPr lang="en-US" sz="2000">
                <a:solidFill>
                  <a:schemeClr val="bg2"/>
                </a:solidFill>
              </a:rPr>
              <a:t>	</a:t>
            </a:r>
          </a:p>
          <a:p>
            <a:r>
              <a:rPr lang="en-US" sz="2000">
                <a:solidFill>
                  <a:schemeClr val="bg2"/>
                </a:solidFill>
              </a:rPr>
              <a:t>	ARM9 32Bit controller</a:t>
            </a:r>
          </a:p>
          <a:p>
            <a:r>
              <a:rPr lang="en-US" sz="2000">
                <a:solidFill>
                  <a:schemeClr val="bg2"/>
                </a:solidFill>
              </a:rPr>
              <a:t>	&gt;1MIPS per MHz</a:t>
            </a:r>
          </a:p>
          <a:p>
            <a:r>
              <a:rPr lang="en-US" sz="2000">
                <a:solidFill>
                  <a:schemeClr val="bg2"/>
                </a:solidFill>
              </a:rPr>
              <a:t>	RTC, PMC, USB, Ethernet, ..</a:t>
            </a:r>
          </a:p>
          <a:p>
            <a:r>
              <a:rPr lang="en-US" sz="2000">
                <a:solidFill>
                  <a:schemeClr val="bg2"/>
                </a:solidFill>
              </a:rPr>
              <a:t>	16 Register + CPSR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67544" y="206084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67544" y="23848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67544" y="270892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67544" y="303295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9482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8350" y="3125788"/>
            <a:ext cx="8270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00" b="1"/>
              <a:t>[1]</a:t>
            </a:r>
            <a:endParaRPr lang="de-DE" sz="1000"/>
          </a:p>
        </p:txBody>
      </p:sp>
      <p:sp>
        <p:nvSpPr>
          <p:cNvPr id="19483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System Overview</a:t>
            </a:r>
          </a:p>
        </p:txBody>
      </p:sp>
      <p:pic>
        <p:nvPicPr>
          <p:cNvPr id="20482" name="Picture 4" descr="overview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88" y="1862138"/>
            <a:ext cx="7358062" cy="40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34288" y="5702300"/>
            <a:ext cx="8255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00" b="1"/>
              <a:t>[2,3,4]</a:t>
            </a:r>
            <a:endParaRPr lang="de-DE" sz="1000"/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Hardware Abstraction Layer</a:t>
            </a:r>
          </a:p>
        </p:txBody>
      </p:sp>
      <p:pic>
        <p:nvPicPr>
          <p:cNvPr id="21506" name="Picture 2" descr="hal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376363"/>
            <a:ext cx="8388350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feld 15"/>
          <p:cNvSpPr txBox="1">
            <a:spLocks noChangeArrowheads="1"/>
          </p:cNvSpPr>
          <p:nvPr/>
        </p:nvSpPr>
        <p:spPr bwMode="auto">
          <a:xfrm>
            <a:off x="396875" y="3644900"/>
            <a:ext cx="84963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/>
          </a:p>
          <a:p>
            <a:r>
              <a:rPr lang="en-US"/>
              <a:t>	</a:t>
            </a:r>
            <a:r>
              <a:rPr lang="en-US" sz="2000">
                <a:solidFill>
                  <a:schemeClr val="bg2"/>
                </a:solidFill>
              </a:rPr>
              <a:t>Application independent of the hardware</a:t>
            </a:r>
          </a:p>
          <a:p>
            <a:r>
              <a:rPr lang="en-US" sz="2000">
                <a:solidFill>
                  <a:schemeClr val="bg2"/>
                </a:solidFill>
              </a:rPr>
              <a:t>	Layering -&gt; Information hiding</a:t>
            </a:r>
          </a:p>
          <a:p>
            <a:r>
              <a:rPr lang="en-US" sz="2000">
                <a:solidFill>
                  <a:schemeClr val="bg2"/>
                </a:solidFill>
              </a:rPr>
              <a:t>	Limited by realtime constraints</a:t>
            </a:r>
          </a:p>
          <a:p>
            <a:endParaRPr lang="de-DE"/>
          </a:p>
        </p:txBody>
      </p:sp>
      <p:sp>
        <p:nvSpPr>
          <p:cNvPr id="9" name="TextBox 6"/>
          <p:cNvSpPr txBox="1"/>
          <p:nvPr/>
        </p:nvSpPr>
        <p:spPr>
          <a:xfrm>
            <a:off x="457229" y="408928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57229" y="4417905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457229" y="4746522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1517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Interrupt handling</a:t>
            </a:r>
            <a:endParaRPr lang="en-US" dirty="0" smtClean="0">
              <a:ea typeface="+mj-ea"/>
              <a:cs typeface="+mj-cs"/>
            </a:endParaRPr>
          </a:p>
        </p:txBody>
      </p:sp>
      <p:pic>
        <p:nvPicPr>
          <p:cNvPr id="22530" name="Picture 2" descr="Ohne Titel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038225"/>
            <a:ext cx="7742238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684213" y="3717925"/>
            <a:ext cx="8208962" cy="287338"/>
          </a:xfrm>
          <a:prstGeom prst="rect">
            <a:avLst/>
          </a:prstGeom>
          <a:solidFill>
            <a:srgbClr val="660066">
              <a:alpha val="47058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532" name="Rectangle 12"/>
          <p:cNvSpPr>
            <a:spLocks noChangeArrowheads="1"/>
          </p:cNvSpPr>
          <p:nvPr/>
        </p:nvSpPr>
        <p:spPr bwMode="auto">
          <a:xfrm>
            <a:off x="684213" y="5229225"/>
            <a:ext cx="8208962" cy="287338"/>
          </a:xfrm>
          <a:prstGeom prst="rect">
            <a:avLst/>
          </a:prstGeom>
          <a:solidFill>
            <a:srgbClr val="660066">
              <a:alpha val="47058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533" name="Rectangle 13"/>
          <p:cNvSpPr>
            <a:spLocks noChangeArrowheads="1"/>
          </p:cNvSpPr>
          <p:nvPr/>
        </p:nvSpPr>
        <p:spPr bwMode="auto">
          <a:xfrm>
            <a:off x="684213" y="4149725"/>
            <a:ext cx="8208962" cy="684213"/>
          </a:xfrm>
          <a:prstGeom prst="rect">
            <a:avLst/>
          </a:prstGeom>
          <a:solidFill>
            <a:srgbClr val="FF0000">
              <a:alpha val="47058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5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1" descr="interrupts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808163"/>
            <a:ext cx="894556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Latency measurement ILMS</a:t>
            </a:r>
          </a:p>
        </p:txBody>
      </p:sp>
      <p:pic>
        <p:nvPicPr>
          <p:cNvPr id="10" name="Picture 9" descr="interrupts2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808163"/>
            <a:ext cx="894556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interrupts3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" y="1808163"/>
            <a:ext cx="894556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</a:t>
            </a:r>
            <a:endParaRPr lang="en-US" sz="2000">
              <a:solidFill>
                <a:schemeClr val="bg2"/>
              </a:solidFill>
            </a:endParaRPr>
          </a:p>
          <a:p>
            <a:endParaRPr lang="de-DE"/>
          </a:p>
        </p:txBody>
      </p:sp>
      <p:pic>
        <p:nvPicPr>
          <p:cNvPr id="19" name="Picture 18" descr="transmission speed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8" y="5378450"/>
            <a:ext cx="89789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feld 15"/>
          <p:cNvSpPr txBox="1">
            <a:spLocks noChangeArrowheads="1"/>
          </p:cNvSpPr>
          <p:nvPr/>
        </p:nvSpPr>
        <p:spPr bwMode="auto">
          <a:xfrm>
            <a:off x="395288" y="4902200"/>
            <a:ext cx="8496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Transmission calculation</a:t>
            </a:r>
            <a:endParaRPr lang="en-US" sz="2000">
              <a:solidFill>
                <a:schemeClr val="bg2"/>
              </a:solidFill>
            </a:endParaRPr>
          </a:p>
          <a:p>
            <a:endParaRPr lang="de-DE"/>
          </a:p>
        </p:txBody>
      </p:sp>
      <p:sp>
        <p:nvSpPr>
          <p:cNvPr id="235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System </a:t>
            </a:r>
            <a:r>
              <a:rPr lang="en-US" dirty="0" smtClean="0"/>
              <a:t>limits and result correction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24578" name="Textfeld 15"/>
          <p:cNvSpPr txBox="1">
            <a:spLocks noChangeArrowheads="1"/>
          </p:cNvSpPr>
          <p:nvPr/>
        </p:nvSpPr>
        <p:spPr bwMode="auto">
          <a:xfrm>
            <a:off x="396875" y="3789363"/>
            <a:ext cx="84963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Result correction:</a:t>
            </a:r>
          </a:p>
          <a:p>
            <a:r>
              <a:rPr lang="en-US" sz="2000"/>
              <a:t> </a:t>
            </a:r>
          </a:p>
          <a:p>
            <a:r>
              <a:rPr lang="en-US" sz="2000">
                <a:solidFill>
                  <a:schemeClr val="bg2"/>
                </a:solidFill>
              </a:rPr>
              <a:t>	Estimate switching and serving time of the ISR</a:t>
            </a:r>
          </a:p>
          <a:p>
            <a:r>
              <a:rPr lang="en-US" sz="2000">
                <a:solidFill>
                  <a:schemeClr val="bg2"/>
                </a:solidFill>
              </a:rPr>
              <a:t>	based on assembly instructions @1MIPS per MHz</a:t>
            </a:r>
          </a:p>
          <a:p>
            <a:r>
              <a:rPr lang="en-US" sz="2000">
                <a:solidFill>
                  <a:schemeClr val="bg2"/>
                </a:solidFill>
              </a:rPr>
              <a:t>	Enabled and disabled depends use case</a:t>
            </a:r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457229" y="45365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57229" y="5157192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4585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System limits:</a:t>
            </a:r>
          </a:p>
          <a:p>
            <a:r>
              <a:rPr lang="en-US" sz="2000">
                <a:solidFill>
                  <a:schemeClr val="bg2"/>
                </a:solidFill>
              </a:rPr>
              <a:t>	</a:t>
            </a:r>
          </a:p>
          <a:p>
            <a:r>
              <a:rPr lang="en-US" sz="2000">
                <a:solidFill>
                  <a:schemeClr val="bg2"/>
                </a:solidFill>
              </a:rPr>
              <a:t>	Maximum around 25 Hz</a:t>
            </a:r>
          </a:p>
          <a:p>
            <a:r>
              <a:rPr lang="en-US" sz="2000">
                <a:solidFill>
                  <a:schemeClr val="bg2"/>
                </a:solidFill>
              </a:rPr>
              <a:t>	One sporadic task measurable with next buffer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67544" y="206084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67544" y="23848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45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Read Data from ARM Processor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96975"/>
            <a:ext cx="8893175" cy="5040313"/>
          </a:xfrm>
        </p:spPr>
        <p:txBody>
          <a:bodyPr/>
          <a:lstStyle/>
          <a:p>
            <a:pPr algn="ctr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rgbClr val="0000FF"/>
                </a:solidFill>
              </a:rPr>
              <a:t>Java-Simple-Serial-Connector (JSSC)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is used for reading the data from ARM9 Processor.</a:t>
            </a:r>
            <a:endParaRPr lang="en-I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Steps Involved: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/>
              <a:t>    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Open the port.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Set </a:t>
            </a:r>
            <a:r>
              <a:rPr lang="en-IN" sz="2000" kern="1200" dirty="0" smtClean="0">
                <a:solidFill>
                  <a:schemeClr val="bg1">
                    <a:lumMod val="50000"/>
                  </a:schemeClr>
                </a:solidFill>
                <a:cs typeface="+mn-cs"/>
              </a:rPr>
              <a:t>the </a:t>
            </a: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parameters (Baud rate, Data bits, Stop bits, Parity).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    Read by</a:t>
            </a:r>
            <a:r>
              <a:rPr lang="en-IN" sz="2000" kern="1200" dirty="0" smtClean="0">
                <a:solidFill>
                  <a:schemeClr val="bg1">
                    <a:lumMod val="50000"/>
                  </a:schemeClr>
                </a:solidFill>
                <a:cs typeface="+mn-cs"/>
              </a:rPr>
              <a:t>t</a:t>
            </a: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es from serial port.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    Close the port.</a:t>
            </a:r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Data Format:</a:t>
            </a:r>
            <a:endParaRPr lang="en-IN" sz="2000" dirty="0" smtClean="0"/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/>
              <a:t>    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34 bytes of data in String format.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The data consists of timestamp, Latency value and the unit.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DD/MM/YYYY HH:MM:SS Value Unit\n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IN" sz="20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: "24/05/2014 16:59:39 0000080460 us\n</a:t>
            </a:r>
            <a:r>
              <a:rPr lang="en-IN" altLang="en-US" sz="20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endParaRPr lang="en-I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Verdana" pitchFamily="34" charset="0"/>
              <a:buNone/>
              <a:defRPr/>
            </a:pPr>
            <a:endParaRPr lang="en-IN" sz="2000" dirty="0" smtClean="0"/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540" y="242088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540" y="278092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540" y="314096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40" y="350100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29" y="46891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504918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540922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576926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heme/theme1.xml><?xml version="1.0" encoding="utf-8"?>
<a:theme xmlns:a="http://schemas.openxmlformats.org/drawingml/2006/main" name="HE_PPT_Master leu V2-5">
  <a:themeElements>
    <a:clrScheme name="HE_PPT_Master leu V2-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E_PPT_Master leu V2-5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HE_PPT_Master leu V2-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HE_PPT_Master leu V2-5</Template>
  <TotalTime>4148</TotalTime>
  <Words>435</Words>
  <Application>Microsoft Office PowerPoint</Application>
  <PresentationFormat>On-screen Show (4:3)</PresentationFormat>
  <Paragraphs>229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HE_PPT_Master leu V2-5</vt:lpstr>
      <vt:lpstr>  ARM9 Interrupt latency  measurement and  Data storage for Analysis  </vt:lpstr>
      <vt:lpstr>Task description</vt:lpstr>
      <vt:lpstr>The Chip</vt:lpstr>
      <vt:lpstr>System Overview</vt:lpstr>
      <vt:lpstr>Hardware Abstraction Layer</vt:lpstr>
      <vt:lpstr>Interrupt handling</vt:lpstr>
      <vt:lpstr>Latency measurement ILMS</vt:lpstr>
      <vt:lpstr>System limits and result correction</vt:lpstr>
      <vt:lpstr>Read Data from ARM Processor</vt:lpstr>
      <vt:lpstr> Database Prerequisites</vt:lpstr>
      <vt:lpstr>Adding values to Database</vt:lpstr>
      <vt:lpstr>GUI for Receiving Data</vt:lpstr>
      <vt:lpstr>Threading</vt:lpstr>
      <vt:lpstr>GUI For History of Latency</vt:lpstr>
      <vt:lpstr>Integrated GUI</vt:lpstr>
      <vt:lpstr>Conclusion ILMS</vt:lpstr>
      <vt:lpstr>Conclusion Database Software</vt:lpstr>
      <vt:lpstr>Slide 18</vt:lpstr>
      <vt:lpstr>Sources</vt:lpstr>
    </vt:vector>
  </TitlesOfParts>
  <Company>Verwaltung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Beispiel für einen  2-zeiligen Titel</dc:title>
  <dc:creator>mack</dc:creator>
  <cp:lastModifiedBy>Hp</cp:lastModifiedBy>
  <cp:revision>83</cp:revision>
  <dcterms:created xsi:type="dcterms:W3CDTF">2009-11-23T15:06:51Z</dcterms:created>
  <dcterms:modified xsi:type="dcterms:W3CDTF">2014-06-27T08:35:59Z</dcterms:modified>
</cp:coreProperties>
</file>